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6" r:id="rId4"/>
    <p:sldId id="258" r:id="rId5"/>
    <p:sldId id="259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65" r:id="rId14"/>
    <p:sldId id="270" r:id="rId15"/>
    <p:sldId id="271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0F916-AB56-47DF-A920-C4EC1D765543}" type="datetimeFigureOut">
              <a:rPr lang="fr-FR" smtClean="0"/>
              <a:t>03/03/2024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7E7D0-6C1F-4A4E-9504-4AD30BB94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0221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7C53-19CE-48C6-8671-CF832153BD7B}" type="datetime1">
              <a:rPr lang="fr-FR" smtClean="0"/>
              <a:t>03/03/2024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000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6D6-0B9D-4D24-8DBD-9FF35189A9DF}" type="datetime1">
              <a:rPr lang="fr-FR" smtClean="0"/>
              <a:t>03/03/2024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080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32C08-0A4C-4A32-8871-1DA363462C39}" type="datetime1">
              <a:rPr lang="fr-FR" smtClean="0"/>
              <a:t>03/03/2024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40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53E03-4E6E-4A0F-90A8-F9470B12DDF9}" type="datetime1">
              <a:rPr lang="fr-FR" smtClean="0"/>
              <a:t>03/03/2024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445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CF45-738B-48A9-A487-626B48A732A1}" type="datetime1">
              <a:rPr lang="fr-FR" smtClean="0"/>
              <a:t>03/03/2024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1879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F8429-3BAC-4E50-A920-580271E298D0}" type="datetime1">
              <a:rPr lang="fr-FR" smtClean="0"/>
              <a:t>03/03/2024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664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D5B5-F64B-4789-A5A5-A8D359A767FD}" type="datetime1">
              <a:rPr lang="fr-FR" smtClean="0"/>
              <a:t>03/03/2024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417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7AE49-CCC6-46DF-BEBD-19AAB8EE74FD}" type="datetime1">
              <a:rPr lang="fr-FR" smtClean="0"/>
              <a:t>03/03/2024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94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D8753-2122-46F4-9331-0298C9A86690}" type="datetime1">
              <a:rPr lang="fr-FR" smtClean="0"/>
              <a:t>03/03/2024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36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9100-1E50-4637-BC02-FD90838051EF}" type="datetime1">
              <a:rPr lang="fr-FR" smtClean="0"/>
              <a:t>03/03/2024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321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9CD3-ECEA-4EA7-816A-5B1E6B478E1B}" type="datetime1">
              <a:rPr lang="fr-FR" smtClean="0"/>
              <a:t>03/03/2024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65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555F8-ECBC-4491-811E-10D7BCCCB097}" type="datetime1">
              <a:rPr lang="fr-FR" smtClean="0"/>
              <a:t>03/03/2024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1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7668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11" y="38664"/>
            <a:ext cx="10780889" cy="6819336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608711" y="6379106"/>
            <a:ext cx="3872089" cy="337783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/>
              <a:t>Analyse by Sarah et Adriana</a:t>
            </a:r>
          </a:p>
        </p:txBody>
      </p:sp>
      <p:sp>
        <p:nvSpPr>
          <p:cNvPr id="6" name="Titre 1"/>
          <p:cNvSpPr>
            <a:spLocks noGrp="1"/>
          </p:cNvSpPr>
          <p:nvPr>
            <p:ph type="ctrTitle"/>
          </p:nvPr>
        </p:nvSpPr>
        <p:spPr>
          <a:xfrm>
            <a:off x="3262488" y="1445902"/>
            <a:ext cx="5655733" cy="733778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 Analyse de données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2265" y="2894398"/>
            <a:ext cx="977617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Data 4 Good – Arbres de Paris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61386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F0373-1AD8-D9AB-5F00-085AAEDDA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20DDB73-9A81-4970-8434-8D24A550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8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B3C149A-4F7A-3676-6EF9-C0039A25623D}"/>
              </a:ext>
            </a:extLst>
          </p:cNvPr>
          <p:cNvSpPr txBox="1"/>
          <p:nvPr/>
        </p:nvSpPr>
        <p:spPr>
          <a:xfrm>
            <a:off x="3666520" y="254859"/>
            <a:ext cx="2424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>
                <a:solidFill>
                  <a:schemeClr val="accent6">
                    <a:lumMod val="75000"/>
                  </a:schemeClr>
                </a:solidFill>
              </a:rPr>
              <a:t>Arbres remarquables</a:t>
            </a:r>
            <a:endParaRPr lang="fr-F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B908F55-903D-2899-FE8C-C4CBE09EE3B3}"/>
              </a:ext>
            </a:extLst>
          </p:cNvPr>
          <p:cNvSpPr txBox="1"/>
          <p:nvPr/>
        </p:nvSpPr>
        <p:spPr>
          <a:xfrm>
            <a:off x="2026023" y="5158485"/>
            <a:ext cx="741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Les arbres remarquables se trouvent majoritairement dans des jardins.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9832637-96C0-3FB6-52E9-A35617655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8"/>
          <a:stretch/>
        </p:blipFill>
        <p:spPr>
          <a:xfrm>
            <a:off x="939660" y="1483502"/>
            <a:ext cx="10625980" cy="312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3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E97C6-A8B3-75EB-094B-2A679B689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D2121534-208F-6F7D-3B2E-D85175B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8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96727F4-DC02-56D3-612E-E28FF837E24E}"/>
              </a:ext>
            </a:extLst>
          </p:cNvPr>
          <p:cNvSpPr txBox="1"/>
          <p:nvPr/>
        </p:nvSpPr>
        <p:spPr>
          <a:xfrm>
            <a:off x="3666520" y="254859"/>
            <a:ext cx="2955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>
                <a:solidFill>
                  <a:schemeClr val="accent6">
                    <a:lumMod val="75000"/>
                  </a:schemeClr>
                </a:solidFill>
              </a:rPr>
              <a:t>Stades de développement</a:t>
            </a:r>
            <a:endParaRPr lang="fr-F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583B0C8-C886-CF15-3CD8-EB5C34F0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827" y="1143130"/>
            <a:ext cx="5982535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77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AEB6A04D-59BA-41DA-5FBE-6D54FA598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552" b="283"/>
          <a:stretch/>
        </p:blipFill>
        <p:spPr>
          <a:xfrm>
            <a:off x="2997266" y="1225346"/>
            <a:ext cx="3170294" cy="46655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9FD3DE5-26E5-45B7-72AF-153BA883C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128" r="67774"/>
          <a:stretch/>
        </p:blipFill>
        <p:spPr>
          <a:xfrm>
            <a:off x="4670613" y="1205314"/>
            <a:ext cx="4342518" cy="4640461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7C0C556-C1BD-341F-3C5F-500E5B1B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BB21072-308D-7888-CE29-7CBB7920DD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786" b="4079"/>
          <a:stretch/>
        </p:blipFill>
        <p:spPr>
          <a:xfrm>
            <a:off x="34547" y="1222033"/>
            <a:ext cx="3002871" cy="454227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B72A80F-6B79-AB0F-3C6B-E33949F8C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562" y="1205314"/>
            <a:ext cx="3121891" cy="427120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9B2EE0A-FA36-A3C9-28C1-7D1081F1E18D}"/>
              </a:ext>
            </a:extLst>
          </p:cNvPr>
          <p:cNvSpPr txBox="1"/>
          <p:nvPr/>
        </p:nvSpPr>
        <p:spPr>
          <a:xfrm>
            <a:off x="4123764" y="3254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>
                <a:solidFill>
                  <a:schemeClr val="accent6">
                    <a:lumMod val="75000"/>
                  </a:schemeClr>
                </a:solidFill>
              </a:rPr>
              <a:t>Stades de développement</a:t>
            </a:r>
            <a:endParaRPr lang="fr-FR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306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9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11" y="977355"/>
            <a:ext cx="8651978" cy="537899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104155" y="316089"/>
            <a:ext cx="6188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Affichage des </a:t>
            </a:r>
            <a:r>
              <a:rPr lang="fr-FR" sz="2000" b="1">
                <a:solidFill>
                  <a:schemeClr val="accent6">
                    <a:lumMod val="75000"/>
                  </a:schemeClr>
                </a:solidFill>
              </a:rPr>
              <a:t>arbres les plus plantés </a:t>
            </a: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par arrondissement</a:t>
            </a:r>
          </a:p>
        </p:txBody>
      </p:sp>
    </p:spTree>
    <p:extLst>
      <p:ext uri="{BB962C8B-B14F-4D97-AF65-F5344CB8AC3E}">
        <p14:creationId xmlns:p14="http://schemas.microsoft.com/office/powerpoint/2010/main" val="3872826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25FF441-DD8D-A588-8816-408A70179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2AFA05D-6EF0-0653-51A2-14C9BCBCD8AA}"/>
              </a:ext>
            </a:extLst>
          </p:cNvPr>
          <p:cNvSpPr txBox="1"/>
          <p:nvPr/>
        </p:nvSpPr>
        <p:spPr>
          <a:xfrm>
            <a:off x="295835" y="136525"/>
            <a:ext cx="11600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>
                <a:solidFill>
                  <a:schemeClr val="accent6">
                    <a:lumMod val="75000"/>
                  </a:schemeClr>
                </a:solidFill>
              </a:rPr>
              <a:t> 4 schémas de plantations</a:t>
            </a:r>
            <a:endParaRPr lang="fr-FR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7A07879-723A-9352-5DCD-0FB4C2CF555D}"/>
              </a:ext>
            </a:extLst>
          </p:cNvPr>
          <p:cNvSpPr txBox="1"/>
          <p:nvPr/>
        </p:nvSpPr>
        <p:spPr>
          <a:xfrm>
            <a:off x="-331695" y="567259"/>
            <a:ext cx="37203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400" b="0" i="0">
                <a:effectLst/>
                <a:latin typeface="system-ui"/>
              </a:rPr>
              <a:t>Un schéma qui suit le stade logique de développement (de jeune à mature)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5FC485B-C060-722A-D118-CAF92CA843A8}"/>
              </a:ext>
            </a:extLst>
          </p:cNvPr>
          <p:cNvSpPr txBox="1"/>
          <p:nvPr/>
        </p:nvSpPr>
        <p:spPr>
          <a:xfrm>
            <a:off x="2799230" y="567259"/>
            <a:ext cx="28664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400" b="0" i="0">
                <a:effectLst/>
                <a:latin typeface="system-ui"/>
              </a:rPr>
              <a:t>Un schéma où les plantations de jeunes arbres ont fortement diminués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768E01F-7520-2373-91E2-6B4A78A09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7" t="4988"/>
          <a:stretch/>
        </p:blipFill>
        <p:spPr>
          <a:xfrm>
            <a:off x="3186545" y="1931239"/>
            <a:ext cx="2373746" cy="457495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E2368F0-9B07-472C-48F1-C26ADD4112F7}"/>
              </a:ext>
            </a:extLst>
          </p:cNvPr>
          <p:cNvSpPr txBox="1"/>
          <p:nvPr/>
        </p:nvSpPr>
        <p:spPr>
          <a:xfrm>
            <a:off x="5192807" y="536665"/>
            <a:ext cx="32429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400" b="0" i="0">
                <a:effectLst/>
                <a:latin typeface="system-ui"/>
              </a:rPr>
              <a:t>Un shéma où de nouvelles plantations massives ont été opérées quelques années avant (DFPE, DJS, alignements)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79AC931-3392-00D4-1DE5-1E34AD6E7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5" t="4341"/>
          <a:stretch/>
        </p:blipFill>
        <p:spPr>
          <a:xfrm>
            <a:off x="5837381" y="1949852"/>
            <a:ext cx="2520628" cy="459134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6363291-AA62-2332-E82B-62CC01792491}"/>
              </a:ext>
            </a:extLst>
          </p:cNvPr>
          <p:cNvSpPr txBox="1"/>
          <p:nvPr/>
        </p:nvSpPr>
        <p:spPr>
          <a:xfrm>
            <a:off x="8153400" y="536664"/>
            <a:ext cx="352761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400" b="0" i="0">
                <a:effectLst/>
                <a:latin typeface="system-ui"/>
              </a:rPr>
              <a:t>Un shéma où de nouvelles plantations massives ont été opérées récemment (périphériques, jardins, cimetières, DASCO)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75E1CBD-733D-41C9-94DA-1615B477C8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36" t="4136" b="586"/>
          <a:stretch/>
        </p:blipFill>
        <p:spPr>
          <a:xfrm>
            <a:off x="8746400" y="1959089"/>
            <a:ext cx="2609901" cy="448045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B5433D4-A69B-652F-B10F-A12317C9A9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52"/>
          <a:stretch/>
        </p:blipFill>
        <p:spPr>
          <a:xfrm>
            <a:off x="78851" y="1875894"/>
            <a:ext cx="3061513" cy="478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54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FFFB6B7-7D75-842C-AE5B-45A82BB21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2CD6AF7-5478-CF22-CC40-DE7B3B5F7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66"/>
          <a:stretch/>
        </p:blipFill>
        <p:spPr>
          <a:xfrm>
            <a:off x="876895" y="977152"/>
            <a:ext cx="10203482" cy="548204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526F9B1-1486-0106-6858-9C00498C97D3}"/>
              </a:ext>
            </a:extLst>
          </p:cNvPr>
          <p:cNvSpPr txBox="1"/>
          <p:nvPr/>
        </p:nvSpPr>
        <p:spPr>
          <a:xfrm>
            <a:off x="3747248" y="279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>
                <a:solidFill>
                  <a:schemeClr val="accent6">
                    <a:lumMod val="75000"/>
                  </a:schemeClr>
                </a:solidFill>
              </a:rPr>
              <a:t>Arbres adap</a:t>
            </a:r>
            <a:r>
              <a:rPr lang="fr-FR" b="1">
                <a:solidFill>
                  <a:schemeClr val="accent6">
                    <a:lumMod val="75000"/>
                  </a:schemeClr>
                </a:solidFill>
              </a:rPr>
              <a:t>tés pour la canicule</a:t>
            </a:r>
            <a:endParaRPr lang="fr-FR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22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3678639" y="480769"/>
            <a:ext cx="322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>
                <a:solidFill>
                  <a:schemeClr val="accent6">
                    <a:lumMod val="75000"/>
                  </a:schemeClr>
                </a:solidFill>
              </a:rPr>
              <a:t>Présentation </a:t>
            </a: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du Data Frame: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F78299-BDAD-0819-158C-9675F6EF7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08" y="1087790"/>
            <a:ext cx="3732245" cy="299109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E005054-AB0A-3DAF-50AF-D8A41C86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077" y="1237446"/>
            <a:ext cx="1857634" cy="348663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56C76D7-ADEA-C2A9-04ED-5D3E359C0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298" y="1199340"/>
            <a:ext cx="762106" cy="35628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4E2724-7BF9-7347-387F-229C6C956061}"/>
              </a:ext>
            </a:extLst>
          </p:cNvPr>
          <p:cNvSpPr/>
          <p:nvPr/>
        </p:nvSpPr>
        <p:spPr>
          <a:xfrm>
            <a:off x="4432077" y="1532965"/>
            <a:ext cx="2744327" cy="15240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4E0E0F-1153-60E8-0820-FD14F9892D59}"/>
              </a:ext>
            </a:extLst>
          </p:cNvPr>
          <p:cNvSpPr/>
          <p:nvPr/>
        </p:nvSpPr>
        <p:spPr>
          <a:xfrm>
            <a:off x="4432077" y="3061289"/>
            <a:ext cx="2744327" cy="145692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ADC1258A-43B3-BC5B-FA2C-04B522D773A1}"/>
              </a:ext>
            </a:extLst>
          </p:cNvPr>
          <p:cNvSpPr/>
          <p:nvPr/>
        </p:nvSpPr>
        <p:spPr>
          <a:xfrm>
            <a:off x="7557247" y="2052918"/>
            <a:ext cx="690282" cy="98611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40B38AB9-2F5C-DB3B-BD04-A3D0D11F43FA}"/>
              </a:ext>
            </a:extLst>
          </p:cNvPr>
          <p:cNvSpPr/>
          <p:nvPr/>
        </p:nvSpPr>
        <p:spPr>
          <a:xfrm>
            <a:off x="7557247" y="3696386"/>
            <a:ext cx="690282" cy="986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EB280792-B7D7-A1AC-2CCA-20B15A30FE6B}"/>
              </a:ext>
            </a:extLst>
          </p:cNvPr>
          <p:cNvSpPr/>
          <p:nvPr/>
        </p:nvSpPr>
        <p:spPr>
          <a:xfrm>
            <a:off x="7557247" y="4558741"/>
            <a:ext cx="690282" cy="98611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A70F92-6FE5-5579-6BCB-6984DAAF550E}"/>
              </a:ext>
            </a:extLst>
          </p:cNvPr>
          <p:cNvSpPr txBox="1"/>
          <p:nvPr/>
        </p:nvSpPr>
        <p:spPr>
          <a:xfrm>
            <a:off x="8374056" y="1864660"/>
            <a:ext cx="30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Identification et localisation</a:t>
            </a:r>
            <a:endParaRPr lang="fr-F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DDF0D38-FFF1-60AD-FDE4-5FF69B5663F4}"/>
              </a:ext>
            </a:extLst>
          </p:cNvPr>
          <p:cNvSpPr txBox="1"/>
          <p:nvPr/>
        </p:nvSpPr>
        <p:spPr>
          <a:xfrm>
            <a:off x="8374056" y="3511720"/>
            <a:ext cx="3366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sur l’arbre </a:t>
            </a:r>
            <a:endParaRPr lang="fr-F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A2A0A26-A273-6528-9CFC-70E5829AA14D}"/>
              </a:ext>
            </a:extLst>
          </p:cNvPr>
          <p:cNvSpPr txBox="1"/>
          <p:nvPr/>
        </p:nvSpPr>
        <p:spPr>
          <a:xfrm>
            <a:off x="8374056" y="4392855"/>
            <a:ext cx="2671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sur l’arbre </a:t>
            </a:r>
            <a:endParaRPr lang="fr-F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FF2BEB-DF65-C7DA-8E04-ACBCAA32CF56}"/>
              </a:ext>
            </a:extLst>
          </p:cNvPr>
          <p:cNvSpPr/>
          <p:nvPr/>
        </p:nvSpPr>
        <p:spPr>
          <a:xfrm>
            <a:off x="4425379" y="4518904"/>
            <a:ext cx="2744327" cy="24760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270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68E1B6F-63FC-71F6-88D7-EB7518D97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65C74E-9CBE-3EBB-E7AD-8ACA44EA3BAE}"/>
              </a:ext>
            </a:extLst>
          </p:cNvPr>
          <p:cNvSpPr txBox="1"/>
          <p:nvPr/>
        </p:nvSpPr>
        <p:spPr>
          <a:xfrm>
            <a:off x="3801035" y="4832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>
                <a:solidFill>
                  <a:schemeClr val="accent6">
                    <a:lumMod val="75000"/>
                  </a:schemeClr>
                </a:solidFill>
              </a:rPr>
              <a:t>Premières observations du Dataframe</a:t>
            </a:r>
            <a:endParaRPr lang="fr-FR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289078-3C28-DEEF-96FE-2A029176328C}"/>
              </a:ext>
            </a:extLst>
          </p:cNvPr>
          <p:cNvSpPr txBox="1"/>
          <p:nvPr/>
        </p:nvSpPr>
        <p:spPr>
          <a:xfrm>
            <a:off x="995081" y="1218310"/>
            <a:ext cx="107038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Identification et localisation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>
                <a:solidFill>
                  <a:schemeClr val="tx1">
                    <a:lumMod val="75000"/>
                    <a:lumOff val="25000"/>
                  </a:schemeClr>
                </a:solidFill>
              </a:rPr>
              <a:t>9 types de domanialités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Comprend </a:t>
            </a:r>
            <a:r>
              <a:rPr lang="fr-FR" b="1">
                <a:solidFill>
                  <a:schemeClr val="tx1">
                    <a:lumMod val="75000"/>
                    <a:lumOff val="25000"/>
                  </a:schemeClr>
                </a:solidFill>
              </a:rPr>
              <a:t>tous les arrondissements 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de Paris, les </a:t>
            </a:r>
            <a:r>
              <a:rPr lang="fr-FR" b="1">
                <a:solidFill>
                  <a:schemeClr val="tx1">
                    <a:lumMod val="75000"/>
                    <a:lumOff val="25000"/>
                  </a:schemeClr>
                </a:solidFill>
              </a:rPr>
              <a:t>bois de Boulogne et Vincennes 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ainsi que les </a:t>
            </a:r>
            <a:r>
              <a:rPr lang="fr-FR" b="1">
                <a:solidFill>
                  <a:schemeClr val="tx1">
                    <a:lumMod val="75000"/>
                    <a:lumOff val="25000"/>
                  </a:schemeClr>
                </a:solidFill>
              </a:rPr>
              <a:t>Hauts-de-Seine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, le </a:t>
            </a:r>
            <a:r>
              <a:rPr lang="fr-FR" b="1">
                <a:solidFill>
                  <a:schemeClr val="tx1">
                    <a:lumMod val="75000"/>
                    <a:lumOff val="25000"/>
                  </a:schemeClr>
                </a:solidFill>
              </a:rPr>
              <a:t>Val-de-Marne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 et la </a:t>
            </a:r>
            <a:r>
              <a:rPr lang="fr-FR" b="1">
                <a:solidFill>
                  <a:schemeClr val="tx1">
                    <a:lumMod val="75000"/>
                    <a:lumOff val="25000"/>
                  </a:schemeClr>
                </a:solidFill>
              </a:rPr>
              <a:t>Seine-Saint-Denis</a:t>
            </a:r>
            <a:endParaRPr lang="fr-FR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D43ABB-9C30-B650-F916-86B3D937D694}"/>
              </a:ext>
            </a:extLst>
          </p:cNvPr>
          <p:cNvSpPr/>
          <p:nvPr/>
        </p:nvSpPr>
        <p:spPr>
          <a:xfrm>
            <a:off x="304800" y="1380565"/>
            <a:ext cx="690282" cy="98611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5A52CEF6-418F-8E30-1BED-EA2C794A25CE}"/>
              </a:ext>
            </a:extLst>
          </p:cNvPr>
          <p:cNvSpPr/>
          <p:nvPr/>
        </p:nvSpPr>
        <p:spPr>
          <a:xfrm>
            <a:off x="304800" y="3244334"/>
            <a:ext cx="690282" cy="986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7A982EC-5E24-B472-1A42-A8B84A15EE39}"/>
              </a:ext>
            </a:extLst>
          </p:cNvPr>
          <p:cNvSpPr txBox="1"/>
          <p:nvPr/>
        </p:nvSpPr>
        <p:spPr>
          <a:xfrm>
            <a:off x="1121609" y="3059668"/>
            <a:ext cx="65073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sur l’arbre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i="0">
                <a:effectLst/>
                <a:latin typeface="system-ui"/>
              </a:rPr>
              <a:t>208902</a:t>
            </a:r>
            <a:r>
              <a:rPr lang="fr-FR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 genre d’abres plantés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ystem-ui"/>
              </a:rPr>
              <a:t>4 stades de développement 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ystem-ui"/>
              </a:rPr>
              <a:t>Jeune (arbre)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ystem-ui"/>
              </a:rPr>
              <a:t>Jeune (arbre)Adulte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ystem-ui"/>
              </a:rPr>
              <a:t>Adulte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ystem-ui"/>
              </a:rPr>
              <a:t>Mature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ystem-ui"/>
              </a:rPr>
              <a:t>187 arbres dit « Remarquable »</a:t>
            </a:r>
          </a:p>
        </p:txBody>
      </p:sp>
    </p:spTree>
    <p:extLst>
      <p:ext uri="{BB962C8B-B14F-4D97-AF65-F5344CB8AC3E}">
        <p14:creationId xmlns:p14="http://schemas.microsoft.com/office/powerpoint/2010/main" val="1090912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364594" y="454643"/>
            <a:ext cx="7462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Représentation graphique du pourcentage des données manquantes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16" y="1008084"/>
            <a:ext cx="10060740" cy="51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8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886305" y="439144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>
                <a:solidFill>
                  <a:schemeClr val="accent6">
                    <a:lumMod val="75000"/>
                  </a:schemeClr>
                </a:solidFill>
              </a:rPr>
              <a:t>94 doublons</a:t>
            </a:r>
            <a:endParaRPr lang="fr-F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C49BB4-5DBB-8D55-F204-63081210B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735" y="1019892"/>
            <a:ext cx="5624297" cy="256413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65A2186-A0FC-59A4-3E08-718A48CC2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735" y="3926026"/>
            <a:ext cx="5712130" cy="27248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F1E5C4A-5D23-B07A-C2D7-BD91CC7EC9C1}"/>
              </a:ext>
            </a:extLst>
          </p:cNvPr>
          <p:cNvSpPr/>
          <p:nvPr/>
        </p:nvSpPr>
        <p:spPr>
          <a:xfrm>
            <a:off x="2791735" y="2788024"/>
            <a:ext cx="3035324" cy="48155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60FF58-DC37-48A7-F7AF-653714B2E435}"/>
              </a:ext>
            </a:extLst>
          </p:cNvPr>
          <p:cNvSpPr/>
          <p:nvPr/>
        </p:nvSpPr>
        <p:spPr>
          <a:xfrm>
            <a:off x="2791735" y="3998259"/>
            <a:ext cx="3035324" cy="197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A9C5E8-A318-E001-6C79-570A820C3372}"/>
              </a:ext>
            </a:extLst>
          </p:cNvPr>
          <p:cNvSpPr/>
          <p:nvPr/>
        </p:nvSpPr>
        <p:spPr>
          <a:xfrm>
            <a:off x="2818630" y="5673006"/>
            <a:ext cx="3035324" cy="58583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27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5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314484" y="242860"/>
            <a:ext cx="7563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Visualisation des données par stade de développement avec </a:t>
            </a:r>
            <a:r>
              <a:rPr lang="fr-FR" sz="2000" b="1" dirty="0" err="1">
                <a:solidFill>
                  <a:schemeClr val="accent6">
                    <a:lumMod val="75000"/>
                  </a:schemeClr>
                </a:solidFill>
              </a:rPr>
              <a:t>stripplot</a:t>
            </a:r>
            <a:endParaRPr lang="fr-F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3" y="883694"/>
            <a:ext cx="7349035" cy="258523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275" y="3550266"/>
            <a:ext cx="7857035" cy="280608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153400" y="1462246"/>
            <a:ext cx="2956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Stade de développement </a:t>
            </a:r>
          </a:p>
          <a:p>
            <a:r>
              <a:rPr lang="fr-FR" dirty="0"/>
              <a:t>Par rapport à la circonférence</a:t>
            </a:r>
          </a:p>
          <a:p>
            <a:r>
              <a:rPr lang="fr-FR" dirty="0"/>
              <a:t>des arbres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325219" y="4323644"/>
            <a:ext cx="25920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Stade de développement </a:t>
            </a:r>
          </a:p>
          <a:p>
            <a:r>
              <a:rPr lang="fr-FR" dirty="0"/>
              <a:t>Par rapport à la hauteur</a:t>
            </a:r>
          </a:p>
          <a:p>
            <a:r>
              <a:rPr lang="fr-FR" dirty="0"/>
              <a:t>des arbres</a:t>
            </a:r>
          </a:p>
        </p:txBody>
      </p:sp>
    </p:spTree>
    <p:extLst>
      <p:ext uri="{BB962C8B-B14F-4D97-AF65-F5344CB8AC3E}">
        <p14:creationId xmlns:p14="http://schemas.microsoft.com/office/powerpoint/2010/main" val="1960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6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651581" y="304800"/>
            <a:ext cx="4700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Répartition des arbres par arrondissement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71" y="847511"/>
            <a:ext cx="10650436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61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7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978369" y="372533"/>
            <a:ext cx="4299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Répartition des arbres par domanialité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0901E39-B706-DDD6-F34A-DCD665F64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5"/>
          <a:stretch/>
        </p:blipFill>
        <p:spPr>
          <a:xfrm>
            <a:off x="2101226" y="1192304"/>
            <a:ext cx="6268325" cy="50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59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8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666520" y="254859"/>
            <a:ext cx="449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Transformation du </a:t>
            </a:r>
            <a:r>
              <a:rPr lang="fr-FR" sz="2000" b="1" dirty="0" err="1">
                <a:solidFill>
                  <a:schemeClr val="accent6">
                    <a:lumMod val="75000"/>
                  </a:schemeClr>
                </a:solidFill>
              </a:rPr>
              <a:t>DataFrame</a:t>
            </a: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000" b="1">
                <a:solidFill>
                  <a:schemeClr val="accent6">
                    <a:lumMod val="75000"/>
                  </a:schemeClr>
                </a:solidFill>
              </a:rPr>
              <a:t>en GEODF</a:t>
            </a:r>
            <a:endParaRPr lang="fr-F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2EBE7819-FBA1-1102-D5DA-129CE2AEE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05" y="654969"/>
            <a:ext cx="6156300" cy="388548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F0E4F8C-7436-3D10-BDB6-75F75442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893" y="654969"/>
            <a:ext cx="5193302" cy="426253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170CB4F-CF36-7725-5BCE-0F9A07DAF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58" y="4540450"/>
            <a:ext cx="4782466" cy="2184072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7D0CDAEF-8E29-12A3-2617-0369047CECDA}"/>
              </a:ext>
            </a:extLst>
          </p:cNvPr>
          <p:cNvSpPr txBox="1"/>
          <p:nvPr/>
        </p:nvSpPr>
        <p:spPr>
          <a:xfrm>
            <a:off x="4249270" y="5967296"/>
            <a:ext cx="741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On retrouve le même genre d'arbres mis à part pour les DFPE et les DASES.</a:t>
            </a:r>
          </a:p>
        </p:txBody>
      </p:sp>
    </p:spTree>
    <p:extLst>
      <p:ext uri="{BB962C8B-B14F-4D97-AF65-F5344CB8AC3E}">
        <p14:creationId xmlns:p14="http://schemas.microsoft.com/office/powerpoint/2010/main" val="3383689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281</Words>
  <Application>Microsoft Office PowerPoint</Application>
  <PresentationFormat>Grand écran</PresentationFormat>
  <Paragraphs>58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system-ui</vt:lpstr>
      <vt:lpstr>Thème Office</vt:lpstr>
      <vt:lpstr>Projet Analyse de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Stephane LEFEBVRE</dc:creator>
  <cp:lastModifiedBy>sarah khomsi</cp:lastModifiedBy>
  <cp:revision>9</cp:revision>
  <dcterms:created xsi:type="dcterms:W3CDTF">2024-02-27T12:54:41Z</dcterms:created>
  <dcterms:modified xsi:type="dcterms:W3CDTF">2024-03-03T11:48:30Z</dcterms:modified>
</cp:coreProperties>
</file>